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3"/>
  </p:notesMasterIdLst>
  <p:sldIdLst>
    <p:sldId id="256" r:id="rId2"/>
    <p:sldId id="257" r:id="rId3"/>
    <p:sldId id="258" r:id="rId4"/>
    <p:sldId id="468" r:id="rId5"/>
    <p:sldId id="463" r:id="rId6"/>
    <p:sldId id="286" r:id="rId7"/>
    <p:sldId id="460" r:id="rId8"/>
    <p:sldId id="467" r:id="rId9"/>
    <p:sldId id="298" r:id="rId10"/>
    <p:sldId id="462" r:id="rId11"/>
    <p:sldId id="260" r:id="rId12"/>
    <p:sldId id="375" r:id="rId13"/>
    <p:sldId id="400" r:id="rId14"/>
    <p:sldId id="402" r:id="rId15"/>
    <p:sldId id="401" r:id="rId16"/>
    <p:sldId id="399" r:id="rId17"/>
    <p:sldId id="415" r:id="rId18"/>
    <p:sldId id="388" r:id="rId19"/>
    <p:sldId id="456" r:id="rId20"/>
    <p:sldId id="386" r:id="rId21"/>
    <p:sldId id="417" r:id="rId22"/>
    <p:sldId id="416" r:id="rId23"/>
    <p:sldId id="421" r:id="rId24"/>
    <p:sldId id="422" r:id="rId25"/>
    <p:sldId id="423" r:id="rId26"/>
    <p:sldId id="424" r:id="rId27"/>
    <p:sldId id="387" r:id="rId28"/>
    <p:sldId id="385" r:id="rId29"/>
    <p:sldId id="389" r:id="rId30"/>
    <p:sldId id="457" r:id="rId31"/>
    <p:sldId id="425" r:id="rId32"/>
    <p:sldId id="391" r:id="rId33"/>
    <p:sldId id="392" r:id="rId34"/>
    <p:sldId id="393" r:id="rId35"/>
    <p:sldId id="390" r:id="rId36"/>
    <p:sldId id="458" r:id="rId37"/>
    <p:sldId id="426" r:id="rId38"/>
    <p:sldId id="427" r:id="rId39"/>
    <p:sldId id="429" r:id="rId40"/>
    <p:sldId id="430" r:id="rId41"/>
    <p:sldId id="431" r:id="rId42"/>
    <p:sldId id="432" r:id="rId43"/>
    <p:sldId id="428" r:id="rId44"/>
    <p:sldId id="461" r:id="rId45"/>
    <p:sldId id="465" r:id="rId46"/>
    <p:sldId id="314" r:id="rId47"/>
    <p:sldId id="320" r:id="rId48"/>
    <p:sldId id="315" r:id="rId49"/>
    <p:sldId id="318" r:id="rId50"/>
    <p:sldId id="319" r:id="rId51"/>
    <p:sldId id="321" r:id="rId52"/>
    <p:sldId id="322" r:id="rId53"/>
    <p:sldId id="323" r:id="rId54"/>
    <p:sldId id="324" r:id="rId55"/>
    <p:sldId id="325" r:id="rId56"/>
    <p:sldId id="326" r:id="rId57"/>
    <p:sldId id="361" r:id="rId58"/>
    <p:sldId id="362" r:id="rId59"/>
    <p:sldId id="363" r:id="rId60"/>
    <p:sldId id="364" r:id="rId61"/>
    <p:sldId id="365" r:id="rId62"/>
    <p:sldId id="366" r:id="rId63"/>
    <p:sldId id="329" r:id="rId64"/>
    <p:sldId id="327" r:id="rId65"/>
    <p:sldId id="330" r:id="rId66"/>
    <p:sldId id="333" r:id="rId67"/>
    <p:sldId id="334" r:id="rId68"/>
    <p:sldId id="335" r:id="rId69"/>
    <p:sldId id="336" r:id="rId70"/>
    <p:sldId id="331" r:id="rId71"/>
    <p:sldId id="332" r:id="rId72"/>
    <p:sldId id="337" r:id="rId73"/>
    <p:sldId id="338" r:id="rId74"/>
    <p:sldId id="339" r:id="rId75"/>
    <p:sldId id="340" r:id="rId76"/>
    <p:sldId id="341" r:id="rId77"/>
    <p:sldId id="342" r:id="rId78"/>
    <p:sldId id="344" r:id="rId79"/>
    <p:sldId id="345" r:id="rId80"/>
    <p:sldId id="369" r:id="rId81"/>
    <p:sldId id="377" r:id="rId82"/>
    <p:sldId id="350" r:id="rId83"/>
    <p:sldId id="346" r:id="rId84"/>
    <p:sldId id="347" r:id="rId85"/>
    <p:sldId id="348" r:id="rId86"/>
    <p:sldId id="351" r:id="rId87"/>
    <p:sldId id="466" r:id="rId88"/>
    <p:sldId id="470" r:id="rId89"/>
    <p:sldId id="471" r:id="rId90"/>
    <p:sldId id="472" r:id="rId91"/>
    <p:sldId id="473" r:id="rId9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1"/>
    <p:restoredTop sz="94752"/>
  </p:normalViewPr>
  <p:slideViewPr>
    <p:cSldViewPr snapToGrid="0" snapToObjects="1">
      <p:cViewPr varScale="1">
        <p:scale>
          <a:sx n="111" d="100"/>
          <a:sy n="111" d="100"/>
        </p:scale>
        <p:origin x="3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jpeg>
</file>

<file path=ppt/media/image15.jpeg>
</file>

<file path=ppt/media/image16.png>
</file>

<file path=ppt/media/image17.png>
</file>

<file path=ppt/media/image18.tiff>
</file>

<file path=ppt/media/image19.jpeg>
</file>

<file path=ppt/media/image2.tiff>
</file>

<file path=ppt/media/image20.tiff>
</file>

<file path=ppt/media/image21.png>
</file>

<file path=ppt/media/image22.png>
</file>

<file path=ppt/media/image23.png>
</file>

<file path=ppt/media/image3.tiff>
</file>

<file path=ppt/media/image4.jpeg>
</file>

<file path=ppt/media/image5.tiff>
</file>

<file path=ppt/media/image6.jpe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A1736-4866-6A4A-B809-B629712BC3A2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48A9F-A2FE-8645-ABC8-35302BBB8F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89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48A9F-A2FE-8645-ABC8-35302BBB8F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20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5CD-9744-224F-82DF-E4351A240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81F37-4003-684E-8E81-F10C75A78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95E0D-39B6-1047-A5C7-9FE7DD8C7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FBE34-EFB9-4249-8F6D-8671EA44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CE50D-DB50-684A-A1CC-40932B0FE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49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CDB7A-5B30-424A-9CDD-AA076368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71757-D64E-7544-A780-9D1938CC9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E4D06-46EC-D844-BE63-CE86A4977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9DB0B-FC73-3744-88FC-020351EF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F5E07-EEB7-B44D-873A-21C33E93D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91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A69DF-8E14-174D-BFED-641D33799B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281D9-A7B6-D945-AAEC-745B56B635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812F2-DC2C-2F4F-926B-524F774E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D2C30-2BB8-7442-AECD-E117551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395B9-39A3-9546-A69F-E79DCD4EA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4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CAF0B-745F-DD40-9FA9-C083CE16C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3EC7C-FA5F-F446-9268-F14447799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BCAD1-2846-1445-A874-208BB5158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2DC11-1160-B04D-8666-D281FF48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B3A02-0C46-5D43-8D99-BCB583CDA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29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4E399-EC84-0D4E-BC36-28F2749D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30A94-692F-134E-BE1F-1D48E9C2D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B287-93F3-E54C-BE33-6CA4A9938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A85D9-956D-9B48-A473-A963AF35E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34A46-1FD5-9249-AA6A-E0BB4044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2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3808-1EBE-CD46-B88B-FC24A8D2F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21967-A397-A542-923B-1BD99A6753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51CD0-837E-1B48-B126-7C8EC004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C0CE4-6FD1-C743-BD97-1A61C43D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AEA3F-6641-0445-B0D2-89DAD8472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52F83-4AFB-1945-9380-9EA412F20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8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EC17E-B6CB-D041-BBCC-3F3DC3D8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DC48B-11A9-D34E-8CD5-233136D91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42B94-F928-E74F-A4BB-88872DC4A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51B16B-3463-644C-B1F7-1DBE5664A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36B5A-CD01-E547-BE38-28091B3DA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CFAB3B-F659-174A-A6EC-03C703D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EB6EA-32E9-134C-B4CB-9CC37616C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3F1A7-9EA3-4947-8217-A12DFFF5C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68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2271-1926-FA4E-A54D-091C3536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414AE-536C-AB41-9DD1-8EE114DC0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20C83-72B1-BF4D-A16E-D5CB8B86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C1C98C-37AE-2A47-926B-E1B2C6AA1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03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B2974-3210-B942-BABE-787C4EE6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3837A-999F-5947-B858-E510A57D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E4489-F09A-E340-B74B-A7C7037A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6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FEB9-F9A9-634B-BE64-BD0D13E8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5CDF-0D9F-F042-9CA9-9F4932CF6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C5CFA-0968-6A4E-9CF5-8E579F3F4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0A06A-80DB-B941-9B50-A1A5800DC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B7F53-B792-F140-8795-EF97F03F6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06B30-51A2-5F43-9AE1-4C1944919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07D23-040D-CE4B-B7F0-E610A44D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AEE112-5E98-9144-A9F4-9A5D0D0CB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FA6B4-9669-7048-B5D7-93C6DE9B1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8D315-F9AF-5B4D-AE18-9D84B84F7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4FCE2-A824-5B45-BA9F-BD2D6754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22C2A-1A82-634C-AFB2-E906AD5CA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2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15CBFE-67F5-454F-B618-775FB46A5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979B5-B32D-1C42-961F-945644C61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5551C-2E82-8F43-9D0D-1520CB87E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81C65-A06E-234C-83C8-B8B4760479D6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CFD53-F4E6-F044-8D57-EDCD690D12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D6DE0-233E-FA47-9606-B25BF17D8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3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25F2-2D66-1C4A-9CD8-32DBBB96F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37699"/>
            <a:ext cx="9144000" cy="1921088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7030A0"/>
                </a:solidFill>
              </a:rPr>
              <a:t>Plant gas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44EC2-E272-2842-9F9B-877D38152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774" y="3208267"/>
            <a:ext cx="3084024" cy="3649733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32053B8C-8FC5-9741-B929-8A0952EE9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58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</p:spTree>
    <p:extLst>
      <p:ext uri="{BB962C8B-B14F-4D97-AF65-F5344CB8AC3E}">
        <p14:creationId xmlns:p14="http://schemas.microsoft.com/office/powerpoint/2010/main" val="185166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F66DFD-F872-5F4B-8C05-E769042ADAAA}"/>
              </a:ext>
            </a:extLst>
          </p:cNvPr>
          <p:cNvSpPr txBox="1"/>
          <p:nvPr/>
        </p:nvSpPr>
        <p:spPr>
          <a:xfrm>
            <a:off x="487825" y="457672"/>
            <a:ext cx="59406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How do plants respire?</a:t>
            </a:r>
          </a:p>
        </p:txBody>
      </p:sp>
    </p:spTree>
    <p:extLst>
      <p:ext uri="{BB962C8B-B14F-4D97-AF65-F5344CB8AC3E}">
        <p14:creationId xmlns:p14="http://schemas.microsoft.com/office/powerpoint/2010/main" val="128124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8084C-D0F3-1442-AC3F-8DE15321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260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7D36CB7-CE75-854D-973E-193B70A1F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486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(aids efficiency; not always necessary)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</p:cNvCxnSpPr>
          <p:nvPr/>
        </p:nvCxnSpPr>
        <p:spPr>
          <a:xfrm flipH="1">
            <a:off x="4285399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9675F4D-3588-3147-9A72-29ADCE48D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89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37462" y="4776497"/>
            <a:ext cx="2599045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Carbon dioxide + water</a:t>
            </a:r>
          </a:p>
          <a:p>
            <a:pPr algn="ctr"/>
            <a:r>
              <a:rPr lang="en-US" sz="2000" dirty="0"/>
              <a:t>(lost)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5397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</p:cNvCxnSpPr>
          <p:nvPr/>
        </p:nvCxnSpPr>
        <p:spPr>
          <a:xfrm flipH="1" flipV="1">
            <a:off x="7136984" y="3975219"/>
            <a:ext cx="1" cy="8012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</a:t>
            </a:r>
            <a:r>
              <a:rPr lang="en-US" sz="2000"/>
              <a:t>aids efficiency; </a:t>
            </a:r>
            <a:r>
              <a:rPr lang="en-US" sz="2000" dirty="0"/>
              <a:t>not always necessary)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AC7956-23FB-7349-9F47-6C368BD20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388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37462" y="4776497"/>
            <a:ext cx="2599045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Carbon dioxide + water</a:t>
            </a:r>
          </a:p>
          <a:p>
            <a:pPr algn="ctr"/>
            <a:r>
              <a:rPr lang="en-US" sz="2000" dirty="0"/>
              <a:t>(lost)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031688" y="1921521"/>
            <a:ext cx="24931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Energy!</a:t>
            </a:r>
          </a:p>
          <a:p>
            <a:pPr algn="ctr"/>
            <a:r>
              <a:rPr lang="en-US" sz="2000" dirty="0"/>
              <a:t>(primary end product)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5397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2"/>
          </p:cNvCxnSpPr>
          <p:nvPr/>
        </p:nvCxnSpPr>
        <p:spPr>
          <a:xfrm flipH="1">
            <a:off x="9703558" y="2629407"/>
            <a:ext cx="574689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</p:cNvCxnSpPr>
          <p:nvPr/>
        </p:nvCxnSpPr>
        <p:spPr>
          <a:xfrm flipH="1" flipV="1">
            <a:off x="7136984" y="3975219"/>
            <a:ext cx="1" cy="8012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</a:t>
            </a:r>
            <a:r>
              <a:rPr lang="en-US" sz="2000"/>
              <a:t>aids efficiency; </a:t>
            </a:r>
            <a:r>
              <a:rPr lang="en-US" sz="2000" dirty="0"/>
              <a:t>not always necessary)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6F0CD5-D540-5D48-9983-D96941498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1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591801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835337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 </a:t>
            </a:r>
          </a:p>
          <a:p>
            <a:pPr lvl="1"/>
            <a:r>
              <a:rPr lang="en-US" sz="5000" u="sng" dirty="0">
                <a:solidFill>
                  <a:srgbClr val="00B050"/>
                </a:solidFill>
              </a:rPr>
              <a:t>function</a:t>
            </a:r>
            <a:r>
              <a:rPr lang="en-US" sz="5000" dirty="0"/>
              <a:t>: make some ATP &amp; substrate for making [x]H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2990649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708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</p:txBody>
      </p:sp>
    </p:spTree>
    <p:extLst>
      <p:ext uri="{BB962C8B-B14F-4D97-AF65-F5344CB8AC3E}">
        <p14:creationId xmlns:p14="http://schemas.microsoft.com/office/powerpoint/2010/main" val="3963863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  <a:p>
            <a:pPr lvl="1"/>
            <a:r>
              <a:rPr lang="en-US" dirty="0"/>
              <a:t>Use 2 ATP to create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from glucose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4788202" y="3354963"/>
            <a:ext cx="2615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0000"/>
                </a:solidFill>
              </a:rPr>
              <a:t>Glucose (6 C)</a:t>
            </a:r>
          </a:p>
        </p:txBody>
      </p:sp>
    </p:spTree>
    <p:extLst>
      <p:ext uri="{BB962C8B-B14F-4D97-AF65-F5344CB8AC3E}">
        <p14:creationId xmlns:p14="http://schemas.microsoft.com/office/powerpoint/2010/main" val="37436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  <a:p>
            <a:pPr lvl="1"/>
            <a:r>
              <a:rPr lang="en-US" dirty="0"/>
              <a:t>Use 2 ATP to create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from glucose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4788202" y="3354963"/>
            <a:ext cx="2615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0000"/>
                </a:solidFill>
              </a:rPr>
              <a:t>Glucose (6 C)</a:t>
            </a:r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6096000" y="4001294"/>
            <a:ext cx="0" cy="8573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5486400" y="4858603"/>
            <a:ext cx="609600" cy="5186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096000" y="4876451"/>
            <a:ext cx="659642" cy="500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055651" y="4245282"/>
            <a:ext cx="2514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ATP -&gt; ADP (x 2)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3401334" y="5309404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5964468" y="5328431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33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</p:txBody>
      </p:sp>
    </p:spTree>
    <p:extLst>
      <p:ext uri="{BB962C8B-B14F-4D97-AF65-F5344CB8AC3E}">
        <p14:creationId xmlns:p14="http://schemas.microsoft.com/office/powerpoint/2010/main" val="966258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543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6243314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82062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20490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flipH="1">
            <a:off x="2637064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655487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393915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 flipH="1">
            <a:off x="6110489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8210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82062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20490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944862" y="5394777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flipH="1">
            <a:off x="2637064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82062" y="537721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2722620" y="579283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Pyruvic acid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655487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393915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418287" y="5394777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 flipH="1">
            <a:off x="6110489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55487" y="537721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43" name="TextBox 42"/>
          <p:cNvSpPr txBox="1"/>
          <p:nvPr/>
        </p:nvSpPr>
        <p:spPr>
          <a:xfrm flipH="1">
            <a:off x="6196045" y="579283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Pyruvic acid</a:t>
            </a:r>
          </a:p>
        </p:txBody>
      </p:sp>
    </p:spTree>
    <p:extLst>
      <p:ext uri="{BB962C8B-B14F-4D97-AF65-F5344CB8AC3E}">
        <p14:creationId xmlns:p14="http://schemas.microsoft.com/office/powerpoint/2010/main" val="3754947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4000" u="sng" dirty="0"/>
              <a:t>Ingredients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Glucose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 (2)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pPr marL="0" indent="0">
              <a:buNone/>
            </a:pPr>
            <a:r>
              <a:rPr lang="en-US" sz="4000" u="sng" dirty="0"/>
              <a:t>Outcomes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Pyruvic acid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 (4)</a:t>
            </a:r>
          </a:p>
          <a:p>
            <a:pPr lvl="1"/>
            <a:r>
              <a:rPr lang="en-US" sz="3600" dirty="0"/>
              <a:t>NADH (2)</a:t>
            </a:r>
          </a:p>
        </p:txBody>
      </p:sp>
    </p:spTree>
    <p:extLst>
      <p:ext uri="{BB962C8B-B14F-4D97-AF65-F5344CB8AC3E}">
        <p14:creationId xmlns:p14="http://schemas.microsoft.com/office/powerpoint/2010/main" val="1006491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34876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</p:spTree>
    <p:extLst>
      <p:ext uri="{BB962C8B-B14F-4D97-AF65-F5344CB8AC3E}">
        <p14:creationId xmlns:p14="http://schemas.microsoft.com/office/powerpoint/2010/main" val="41322756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  <a:r>
              <a:rPr lang="en-US" sz="5400" dirty="0">
                <a:solidFill>
                  <a:srgbClr val="7030A0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lvl="2" indent="-685800">
              <a:spcBef>
                <a:spcPts val="1000"/>
              </a:spcBef>
            </a:pPr>
            <a:r>
              <a:rPr lang="en-US" sz="4600" u="sng" dirty="0">
                <a:solidFill>
                  <a:srgbClr val="00B050"/>
                </a:solidFill>
              </a:rPr>
              <a:t>function</a:t>
            </a:r>
            <a:r>
              <a:rPr lang="en-US" sz="4600" dirty="0"/>
              <a:t>: make [x]H</a:t>
            </a:r>
            <a:endParaRPr lang="en-US" sz="5400" dirty="0"/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7711063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237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Production of Acetyl CoA from pyruvic acid (“Transformation”)</a:t>
            </a:r>
          </a:p>
          <a:p>
            <a:pPr lvl="1"/>
            <a:r>
              <a:rPr lang="en-US" dirty="0"/>
              <a:t>Produces CO</a:t>
            </a:r>
            <a:r>
              <a:rPr lang="en-US" baseline="-25000" dirty="0"/>
              <a:t>2</a:t>
            </a:r>
            <a:r>
              <a:rPr lang="en-US" dirty="0"/>
              <a:t> and NADH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89863" y="3562064"/>
            <a:ext cx="3067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Pyruvic acid (3-C)</a:t>
            </a:r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5723521" y="4146839"/>
            <a:ext cx="8539" cy="118943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84888" y="5336274"/>
            <a:ext cx="2877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Acetyl CoA (2-C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950424" y="4640239"/>
            <a:ext cx="14739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24382" y="4455573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89403" y="4818899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</p:spTree>
    <p:extLst>
      <p:ext uri="{BB962C8B-B14F-4D97-AF65-F5344CB8AC3E}">
        <p14:creationId xmlns:p14="http://schemas.microsoft.com/office/powerpoint/2010/main" val="22780327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Production of “energy packets” (NADH, FADH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39125" y="3315912"/>
            <a:ext cx="0" cy="85548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00494" y="2770495"/>
            <a:ext cx="2877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Acetyl CoA (2-C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50589" y="3840201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83987" y="447805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02100" y="4077943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acid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28535" y="4052461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6-C acid</a:t>
            </a:r>
            <a:endParaRPr lang="en-US" sz="3200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>
            <a:stCxn id="12" idx="3"/>
            <a:endCxn id="13" idx="1"/>
          </p:cNvCxnSpPr>
          <p:nvPr/>
        </p:nvCxnSpPr>
        <p:spPr>
          <a:xfrm flipV="1">
            <a:off x="3314052" y="4344849"/>
            <a:ext cx="1414483" cy="254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219572" y="4357612"/>
            <a:ext cx="2269335" cy="1271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576724" y="4077943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5-C acid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9332700" y="4662718"/>
            <a:ext cx="0" cy="85548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90372" y="4787054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360203" y="4674823"/>
            <a:ext cx="14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  <a:p>
            <a:r>
              <a:rPr lang="en-US" dirty="0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90372" y="5438417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</a:t>
            </a:r>
            <a:r>
              <a:rPr lang="en-US" sz="3200" dirty="0">
                <a:solidFill>
                  <a:srgbClr val="FF0000"/>
                </a:solidFill>
              </a:rPr>
              <a:t>acid</a:t>
            </a:r>
          </a:p>
        </p:txBody>
      </p:sp>
      <p:cxnSp>
        <p:nvCxnSpPr>
          <p:cNvPr id="24" name="Straight Arrow Connector 23"/>
          <p:cNvCxnSpPr>
            <a:stCxn id="23" idx="1"/>
          </p:cNvCxnSpPr>
          <p:nvPr/>
        </p:nvCxnSpPr>
        <p:spPr>
          <a:xfrm flipH="1" flipV="1">
            <a:off x="6455391" y="5730804"/>
            <a:ext cx="2334981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957125" y="5427781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</a:t>
            </a:r>
            <a:r>
              <a:rPr lang="en-US" sz="3200" dirty="0">
                <a:solidFill>
                  <a:srgbClr val="FF0000"/>
                </a:solidFill>
              </a:rPr>
              <a:t>acid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050210" y="5807631"/>
            <a:ext cx="143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FAD -&gt; FADH</a:t>
            </a:r>
            <a:r>
              <a:rPr lang="en-US" baseline="-25000" dirty="0">
                <a:solidFill>
                  <a:schemeClr val="accent2"/>
                </a:solidFill>
              </a:rPr>
              <a:t>2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30" name="Straight Arrow Connector 29"/>
          <p:cNvCxnSpPr>
            <a:stCxn id="28" idx="1"/>
          </p:cNvCxnSpPr>
          <p:nvPr/>
        </p:nvCxnSpPr>
        <p:spPr>
          <a:xfrm flipH="1" flipV="1">
            <a:off x="2634281" y="4742126"/>
            <a:ext cx="2322844" cy="9780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558076" y="5359910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</p:spTree>
    <p:extLst>
      <p:ext uri="{BB962C8B-B14F-4D97-AF65-F5344CB8AC3E}">
        <p14:creationId xmlns:p14="http://schemas.microsoft.com/office/powerpoint/2010/main" val="398270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4000" u="sng" dirty="0"/>
              <a:t>Ingredients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Pyruvic acid</a:t>
            </a:r>
          </a:p>
          <a:p>
            <a:pPr lvl="1"/>
            <a:endParaRPr lang="en-US" sz="3600" dirty="0"/>
          </a:p>
          <a:p>
            <a:pPr lvl="1"/>
            <a:endParaRPr lang="en-US" sz="3600" dirty="0"/>
          </a:p>
          <a:p>
            <a:pPr lvl="1"/>
            <a:endParaRPr lang="en-US" sz="3600" dirty="0"/>
          </a:p>
          <a:p>
            <a:endParaRPr lang="en-US" sz="4000" dirty="0"/>
          </a:p>
          <a:p>
            <a:endParaRPr lang="en-US" sz="4000" dirty="0"/>
          </a:p>
          <a:p>
            <a:pPr marL="0" indent="0">
              <a:buNone/>
            </a:pPr>
            <a:r>
              <a:rPr lang="en-US" sz="4000" u="sng" dirty="0"/>
              <a:t>Outcomes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NADH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FADH</a:t>
            </a:r>
            <a:r>
              <a:rPr lang="en-US" sz="3600" baseline="-25000" dirty="0">
                <a:solidFill>
                  <a:srgbClr val="00B050"/>
                </a:solidFill>
              </a:rPr>
              <a:t>2</a:t>
            </a:r>
            <a:endParaRPr lang="en-US" sz="3600" dirty="0">
              <a:solidFill>
                <a:srgbClr val="00B050"/>
              </a:solidFill>
            </a:endParaRP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sz="3600" dirty="0">
                <a:solidFill>
                  <a:srgbClr val="00B0F0"/>
                </a:solidFill>
              </a:rPr>
              <a:t>CO</a:t>
            </a:r>
            <a:r>
              <a:rPr lang="en-US" sz="3600" baseline="-25000" dirty="0">
                <a:solidFill>
                  <a:srgbClr val="00B0F0"/>
                </a:solidFill>
              </a:rPr>
              <a:t>2</a:t>
            </a:r>
            <a:endParaRPr lang="en-U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111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2172111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  <a:p>
            <a:pPr marL="1028700" lvl="3" indent="-571500">
              <a:spcBef>
                <a:spcPts val="1000"/>
              </a:spcBef>
            </a:pPr>
            <a:r>
              <a:rPr lang="en-US" sz="4400" u="sng" dirty="0">
                <a:solidFill>
                  <a:srgbClr val="00B050"/>
                </a:solidFill>
              </a:rPr>
              <a:t>function</a:t>
            </a:r>
            <a:r>
              <a:rPr lang="en-US" sz="4400" dirty="0"/>
              <a:t>: make ATP</a:t>
            </a:r>
            <a:endParaRPr lang="en-US" sz="5200" dirty="0"/>
          </a:p>
          <a:p>
            <a:pPr marL="514350" indent="-514350">
              <a:buFont typeface="+mj-lt"/>
              <a:buAutoNum type="arabicPeriod"/>
            </a:pPr>
            <a:endParaRPr lang="en-US" sz="5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766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“Cashing out” - </a:t>
            </a:r>
            <a:r>
              <a:rPr lang="en-US" dirty="0">
                <a:solidFill>
                  <a:srgbClr val="7030A0"/>
                </a:solidFill>
              </a:rPr>
              <a:t>Electron transport system</a:t>
            </a:r>
          </a:p>
        </p:txBody>
      </p:sp>
      <p:pic>
        <p:nvPicPr>
          <p:cNvPr id="1026" name="Picture 2" descr="Cash: The Overlooked Asset">
            <a:extLst>
              <a:ext uri="{FF2B5EF4-FFF2-40B4-BE49-F238E27FC236}">
                <a16:creationId xmlns:a16="http://schemas.microsoft.com/office/drawing/2014/main" id="{754D9AF5-4D96-776A-580A-D6E54A0A0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078" y="2210953"/>
            <a:ext cx="5969844" cy="398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9164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Electron transport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2920"/>
            <a:ext cx="10515600" cy="4351338"/>
          </a:xfrm>
        </p:spPr>
        <p:txBody>
          <a:bodyPr/>
          <a:lstStyle/>
          <a:p>
            <a:r>
              <a:rPr lang="en-US" dirty="0"/>
              <a:t>Take reduced “energy packets” (</a:t>
            </a:r>
            <a:r>
              <a:rPr lang="en-US" dirty="0">
                <a:solidFill>
                  <a:srgbClr val="7030A0"/>
                </a:solidFill>
              </a:rPr>
              <a:t>NADH, FADH</a:t>
            </a:r>
            <a:r>
              <a:rPr lang="en-US" baseline="-25000" dirty="0">
                <a:solidFill>
                  <a:srgbClr val="7030A0"/>
                </a:solidFill>
              </a:rPr>
              <a:t>2</a:t>
            </a:r>
            <a:r>
              <a:rPr lang="en-US" dirty="0"/>
              <a:t>) and convert </a:t>
            </a:r>
            <a:r>
              <a:rPr lang="en-US" dirty="0">
                <a:solidFill>
                  <a:srgbClr val="7030A0"/>
                </a:solidFill>
              </a:rPr>
              <a:t>ADP</a:t>
            </a:r>
            <a:r>
              <a:rPr lang="en-US" dirty="0"/>
              <a:t> to </a:t>
            </a:r>
            <a:r>
              <a:rPr lang="en-US" dirty="0">
                <a:solidFill>
                  <a:srgbClr val="7030A0"/>
                </a:solidFill>
              </a:rPr>
              <a:t>ATP</a:t>
            </a:r>
          </a:p>
          <a:p>
            <a:pPr lvl="1"/>
            <a:r>
              <a:rPr lang="en-US" dirty="0"/>
              <a:t>”Cashing in” electrons for ATP</a:t>
            </a:r>
          </a:p>
          <a:p>
            <a:pPr lvl="1"/>
            <a:r>
              <a:rPr lang="en-US" dirty="0"/>
              <a:t>Driven by a series of protein complexes along the mitochondrial membrane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7667" y="4066316"/>
            <a:ext cx="95966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NADH</a:t>
            </a:r>
            <a:r>
              <a:rPr lang="en-US" sz="4400" dirty="0"/>
              <a:t> + ADP + P + O</a:t>
            </a:r>
            <a:r>
              <a:rPr lang="en-US" sz="4400" baseline="-25000" dirty="0"/>
              <a:t>2</a:t>
            </a:r>
            <a:r>
              <a:rPr lang="en-US" sz="4400" dirty="0"/>
              <a:t> -&gt; NAD + H</a:t>
            </a:r>
            <a:r>
              <a:rPr lang="en-US" sz="4400" baseline="-25000" dirty="0"/>
              <a:t>2</a:t>
            </a:r>
            <a:r>
              <a:rPr lang="en-US" sz="4400" dirty="0"/>
              <a:t>O + </a:t>
            </a:r>
            <a:r>
              <a:rPr lang="en-US" sz="4400" dirty="0">
                <a:solidFill>
                  <a:srgbClr val="FFC000"/>
                </a:solidFill>
              </a:rPr>
              <a:t>ATP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8159" y="4997989"/>
            <a:ext cx="95156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FADH</a:t>
            </a:r>
            <a:r>
              <a:rPr lang="en-US" sz="4400" baseline="-25000" dirty="0">
                <a:solidFill>
                  <a:srgbClr val="FF0000"/>
                </a:solidFill>
              </a:rPr>
              <a:t>2</a:t>
            </a:r>
            <a:r>
              <a:rPr lang="en-US" sz="4400" dirty="0"/>
              <a:t> + ADP + P + O</a:t>
            </a:r>
            <a:r>
              <a:rPr lang="en-US" sz="4400" baseline="-25000" dirty="0"/>
              <a:t>2</a:t>
            </a:r>
            <a:r>
              <a:rPr lang="en-US" sz="4400" dirty="0"/>
              <a:t> -&gt; FAD + H</a:t>
            </a:r>
            <a:r>
              <a:rPr lang="en-US" sz="4400" baseline="-25000" dirty="0"/>
              <a:t>2</a:t>
            </a:r>
            <a:r>
              <a:rPr lang="en-US" sz="4400" dirty="0"/>
              <a:t>O + </a:t>
            </a:r>
            <a:r>
              <a:rPr lang="en-US" sz="4400" dirty="0">
                <a:solidFill>
                  <a:srgbClr val="FFC000"/>
                </a:solidFill>
              </a:rPr>
              <a:t>ATP</a:t>
            </a:r>
          </a:p>
        </p:txBody>
      </p:sp>
    </p:spTree>
    <p:extLst>
      <p:ext uri="{BB962C8B-B14F-4D97-AF65-F5344CB8AC3E}">
        <p14:creationId xmlns:p14="http://schemas.microsoft.com/office/powerpoint/2010/main" val="37469353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6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E602C-B261-3747-8817-E8E901169522}"/>
              </a:ext>
            </a:extLst>
          </p:cNvPr>
          <p:cNvSpPr txBox="1"/>
          <p:nvPr/>
        </p:nvSpPr>
        <p:spPr>
          <a:xfrm>
            <a:off x="258923" y="2885828"/>
            <a:ext cx="368390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Small groups: Why do plants do all these physiological processes?</a:t>
            </a:r>
          </a:p>
          <a:p>
            <a:r>
              <a:rPr lang="en-US" sz="4000" dirty="0"/>
              <a:t>Make a list!</a:t>
            </a:r>
          </a:p>
        </p:txBody>
      </p:sp>
    </p:spTree>
    <p:extLst>
      <p:ext uri="{BB962C8B-B14F-4D97-AF65-F5344CB8AC3E}">
        <p14:creationId xmlns:p14="http://schemas.microsoft.com/office/powerpoint/2010/main" val="21747082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3892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9666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19 kcal / 1 ATP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3349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19 kcal / 1 ATP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(19 * 36) </a:t>
            </a:r>
            <a:r>
              <a:rPr lang="en-US" sz="4800" dirty="0"/>
              <a:t>/ </a:t>
            </a:r>
            <a:r>
              <a:rPr lang="en-US" sz="4800" dirty="0">
                <a:solidFill>
                  <a:srgbClr val="0070C0"/>
                </a:solidFill>
              </a:rPr>
              <a:t>1760 </a:t>
            </a:r>
            <a:r>
              <a:rPr lang="en-US" sz="4800" dirty="0"/>
              <a:t>= </a:t>
            </a:r>
            <a:r>
              <a:rPr lang="en-US" sz="4800" dirty="0">
                <a:solidFill>
                  <a:srgbClr val="00B050"/>
                </a:solidFill>
              </a:rPr>
              <a:t>39% total efficiency</a:t>
            </a:r>
          </a:p>
        </p:txBody>
      </p:sp>
    </p:spTree>
    <p:extLst>
      <p:ext uri="{BB962C8B-B14F-4D97-AF65-F5344CB8AC3E}">
        <p14:creationId xmlns:p14="http://schemas.microsoft.com/office/powerpoint/2010/main" val="42872008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CB4B9A-544B-104B-B165-CABFBA500FBC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C49BE2-026B-D247-911E-A4545968E3CF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616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8D9577-6C59-0F44-881A-D12002FD3CC9}"/>
              </a:ext>
            </a:extLst>
          </p:cNvPr>
          <p:cNvSpPr txBox="1"/>
          <p:nvPr/>
        </p:nvSpPr>
        <p:spPr>
          <a:xfrm>
            <a:off x="5948303" y="5802492"/>
            <a:ext cx="6250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How do plants photosynthesize?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74D14-B881-264D-A823-9B852ABFB6B3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B6D806-4402-9541-9941-F68FBFF64209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5565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light  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  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Chlorphyll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Enzymes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9000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43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303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diffuses into plant leaves through </a:t>
            </a:r>
            <a:r>
              <a:rPr lang="en-US" dirty="0">
                <a:solidFill>
                  <a:srgbClr val="7030A0"/>
                </a:solidFill>
              </a:rPr>
              <a:t>stomata</a:t>
            </a:r>
          </a:p>
          <a:p>
            <a:r>
              <a:rPr lang="en-US" dirty="0"/>
              <a:t>Ultimately reaches the chloroplasts</a:t>
            </a:r>
          </a:p>
          <a:p>
            <a:r>
              <a:rPr lang="en-US" dirty="0"/>
              <a:t>Function: provides C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203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427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</p:spTree>
    <p:extLst>
      <p:ext uri="{BB962C8B-B14F-4D97-AF65-F5344CB8AC3E}">
        <p14:creationId xmlns:p14="http://schemas.microsoft.com/office/powerpoint/2010/main" val="5737005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acre corn plot takes up &gt; 5000 </a:t>
            </a:r>
            <a:r>
              <a:rPr lang="en-US" dirty="0" err="1"/>
              <a:t>lbs</a:t>
            </a:r>
            <a:r>
              <a:rPr lang="en-US" dirty="0"/>
              <a:t> of CO</a:t>
            </a:r>
            <a:r>
              <a:rPr lang="en-US" baseline="-25000" dirty="0"/>
              <a:t>2</a:t>
            </a:r>
            <a:r>
              <a:rPr lang="en-US" dirty="0"/>
              <a:t> a year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824" y="2754017"/>
            <a:ext cx="5682351" cy="379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993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</a:t>
            </a:r>
            <a:r>
              <a:rPr lang="en-US" sz="4400" b="1" dirty="0">
                <a:solidFill>
                  <a:srgbClr val="0070C0"/>
                </a:solidFill>
              </a:rPr>
              <a:t>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</a:t>
            </a:r>
            <a:r>
              <a:rPr lang="en-US" sz="4400" b="1" dirty="0">
                <a:solidFill>
                  <a:schemeClr val="bg2"/>
                </a:solidFill>
              </a:rPr>
              <a:t>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0466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Water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2921"/>
            <a:ext cx="10515600" cy="4351338"/>
          </a:xfrm>
        </p:spPr>
        <p:txBody>
          <a:bodyPr/>
          <a:lstStyle/>
          <a:p>
            <a:r>
              <a:rPr lang="en-US" dirty="0"/>
              <a:t>Solution for CO</a:t>
            </a:r>
            <a:r>
              <a:rPr lang="en-US" baseline="-25000" dirty="0"/>
              <a:t>2 </a:t>
            </a:r>
            <a:r>
              <a:rPr lang="en-US" dirty="0"/>
              <a:t>to dissolve</a:t>
            </a:r>
          </a:p>
          <a:p>
            <a:r>
              <a:rPr lang="en-US" dirty="0"/>
              <a:t>Source of the electrons involved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133835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light  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  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14" name="U-Turn Arrow 13"/>
          <p:cNvSpPr/>
          <p:nvPr/>
        </p:nvSpPr>
        <p:spPr>
          <a:xfrm>
            <a:off x="3138985" y="4355913"/>
            <a:ext cx="4476466" cy="777922"/>
          </a:xfrm>
          <a:prstGeom prst="uturnArrow">
            <a:avLst>
              <a:gd name="adj1" fmla="val 5702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7842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</a:t>
            </a:r>
            <a:r>
              <a:rPr lang="en-US" sz="4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400" b="1" dirty="0">
                <a:solidFill>
                  <a:schemeClr val="bg2"/>
                </a:solidFill>
              </a:rPr>
              <a:t>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</a:t>
            </a:r>
            <a:r>
              <a:rPr lang="en-US" sz="4400" b="1" dirty="0">
                <a:solidFill>
                  <a:srgbClr val="0070C0"/>
                </a:solidFill>
              </a:rPr>
              <a:t>light</a:t>
            </a:r>
            <a:r>
              <a:rPr lang="en-US" sz="4400" b="1" dirty="0">
                <a:solidFill>
                  <a:schemeClr val="bg2"/>
                </a:solidFill>
              </a:rPr>
              <a:t>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7793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Light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11722" cy="4351338"/>
          </a:xfrm>
        </p:spPr>
        <p:txBody>
          <a:bodyPr/>
          <a:lstStyle/>
          <a:p>
            <a:r>
              <a:rPr lang="en-US" dirty="0"/>
              <a:t>Provides the energy for photosynthesis</a:t>
            </a:r>
          </a:p>
          <a:p>
            <a:r>
              <a:rPr lang="en-US" dirty="0"/>
              <a:t>Absorbed in the red and blue portion of the spectrum</a:t>
            </a:r>
          </a:p>
        </p:txBody>
      </p:sp>
      <p:pic>
        <p:nvPicPr>
          <p:cNvPr id="5" name="Picture 4" descr="ste30670_1002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054221" cy="4478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9485194" y="1690688"/>
            <a:ext cx="1665027" cy="21989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85194" y="5063318"/>
            <a:ext cx="1665027" cy="1113645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377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</a:t>
            </a:r>
            <a:r>
              <a:rPr lang="en-US" sz="4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400" b="1" dirty="0">
                <a:solidFill>
                  <a:schemeClr val="bg2"/>
                </a:solidFill>
              </a:rPr>
              <a:t>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0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Chlorophyll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35303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Molecules that absorb light</a:t>
            </a:r>
          </a:p>
          <a:p>
            <a:r>
              <a:rPr lang="en-US" sz="3600" dirty="0"/>
              <a:t>Come in different flavors</a:t>
            </a:r>
          </a:p>
          <a:p>
            <a:pPr lvl="1"/>
            <a:r>
              <a:rPr lang="en-US" sz="3200" dirty="0"/>
              <a:t>Absorb in different portions of the spectrum</a:t>
            </a:r>
          </a:p>
        </p:txBody>
      </p:sp>
      <p:pic>
        <p:nvPicPr>
          <p:cNvPr id="4" name="Picture 2" descr="ste40525_10_0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"/>
          <a:stretch/>
        </p:blipFill>
        <p:spPr bwMode="auto">
          <a:xfrm>
            <a:off x="6373503" y="1624559"/>
            <a:ext cx="5144069" cy="5233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33327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960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enzymes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Function: to catalyze the reactions</a:t>
            </a:r>
          </a:p>
          <a:p>
            <a:r>
              <a:rPr lang="en-US" dirty="0"/>
              <a:t>Very temperature sensitive</a:t>
            </a:r>
          </a:p>
          <a:p>
            <a:r>
              <a:rPr lang="en-US" dirty="0"/>
              <a:t>Example --&gt; </a:t>
            </a:r>
            <a:r>
              <a:rPr lang="en-US" dirty="0" err="1"/>
              <a:t>Rubisco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887" y="609650"/>
            <a:ext cx="2546444" cy="2162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2315" t="45970"/>
          <a:stretch/>
        </p:blipFill>
        <p:spPr>
          <a:xfrm>
            <a:off x="5359019" y="2893418"/>
            <a:ext cx="4625716" cy="37053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 flipH="1">
            <a:off x="3673924" y="4287020"/>
            <a:ext cx="2629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Rubisco</a:t>
            </a:r>
            <a:r>
              <a:rPr lang="en-US" sz="2800" dirty="0"/>
              <a:t> activity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28165" y="6488668"/>
            <a:ext cx="2063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Galmes</a:t>
            </a:r>
            <a:r>
              <a:rPr lang="en-US" dirty="0"/>
              <a:t> et al. (2016)</a:t>
            </a:r>
          </a:p>
        </p:txBody>
      </p:sp>
    </p:spTree>
    <p:extLst>
      <p:ext uri="{BB962C8B-B14F-4D97-AF65-F5344CB8AC3E}">
        <p14:creationId xmlns:p14="http://schemas.microsoft.com/office/powerpoint/2010/main" val="29971286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6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268" y="723330"/>
            <a:ext cx="8483245" cy="56554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83930" y="648866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NASA</a:t>
            </a:r>
          </a:p>
        </p:txBody>
      </p:sp>
    </p:spTree>
    <p:extLst>
      <p:ext uri="{BB962C8B-B14F-4D97-AF65-F5344CB8AC3E}">
        <p14:creationId xmlns:p14="http://schemas.microsoft.com/office/powerpoint/2010/main" val="26641126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glucose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49706" cy="4351338"/>
          </a:xfrm>
        </p:spPr>
        <p:txBody>
          <a:bodyPr>
            <a:normAutofit/>
          </a:bodyPr>
          <a:lstStyle/>
          <a:p>
            <a:r>
              <a:rPr lang="en-US" sz="4000" dirty="0"/>
              <a:t>Not actually the first product!</a:t>
            </a:r>
          </a:p>
          <a:p>
            <a:r>
              <a:rPr lang="en-US" sz="4000" dirty="0"/>
              <a:t>Functions: 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Produce energy during respiration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Lipid and starch formation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Plant structure 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906" y="0"/>
            <a:ext cx="39954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91286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572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Oxygen and Water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08121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By products</a:t>
            </a:r>
          </a:p>
          <a:p>
            <a:r>
              <a:rPr lang="en-US" sz="4000" dirty="0"/>
              <a:t>May be recycled or emitted as gas through leaves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375" y="2230456"/>
            <a:ext cx="3239425" cy="394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750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phases of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6000" dirty="0">
                <a:solidFill>
                  <a:srgbClr val="7030A0"/>
                </a:solidFill>
              </a:rPr>
              <a:t>Light-dependent reactions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6000" dirty="0">
                <a:solidFill>
                  <a:srgbClr val="7030A0"/>
                </a:solidFill>
              </a:rPr>
              <a:t>Light-independent reactions </a:t>
            </a:r>
            <a:r>
              <a:rPr lang="en-US" sz="6000" dirty="0"/>
              <a:t>(aka Dark reactions)</a:t>
            </a:r>
          </a:p>
        </p:txBody>
      </p:sp>
    </p:spTree>
    <p:extLst>
      <p:ext uri="{BB962C8B-B14F-4D97-AF65-F5344CB8AC3E}">
        <p14:creationId xmlns:p14="http://schemas.microsoft.com/office/powerpoint/2010/main" val="27327837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4660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Photons</a:t>
            </a:r>
            <a:r>
              <a:rPr lang="en-US" dirty="0"/>
              <a:t>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211722590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8580538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Water is split</a:t>
            </a:r>
          </a:p>
          <a:p>
            <a:pPr lvl="1"/>
            <a:r>
              <a:rPr lang="en-US" dirty="0"/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27814383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27313326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ATP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NADPH</a:t>
            </a:r>
            <a:r>
              <a:rPr lang="en-US" dirty="0"/>
              <a:t>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019595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30799-A1C7-584D-B207-3A04442C9540}"/>
              </a:ext>
            </a:extLst>
          </p:cNvPr>
          <p:cNvSpPr txBox="1"/>
          <p:nvPr/>
        </p:nvSpPr>
        <p:spPr>
          <a:xfrm>
            <a:off x="272955" y="507809"/>
            <a:ext cx="540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How do plants transpire?</a:t>
            </a:r>
          </a:p>
        </p:txBody>
      </p:sp>
    </p:spTree>
    <p:extLst>
      <p:ext uri="{BB962C8B-B14F-4D97-AF65-F5344CB8AC3E}">
        <p14:creationId xmlns:p14="http://schemas.microsoft.com/office/powerpoint/2010/main" val="322617134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9" r="32578"/>
          <a:stretch/>
        </p:blipFill>
        <p:spPr bwMode="auto">
          <a:xfrm>
            <a:off x="5038245" y="1825625"/>
            <a:ext cx="6712478" cy="3802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0624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 (“dark reactions”)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91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Take ATP and NADPH from light-dependent reactions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CO</a:t>
            </a:r>
            <a:r>
              <a:rPr lang="en-US" baseline="-25000" dirty="0"/>
              <a:t>2</a:t>
            </a:r>
            <a:r>
              <a:rPr lang="en-US" dirty="0"/>
              <a:t> into sugars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Restart the cycle</a:t>
            </a:r>
          </a:p>
        </p:txBody>
      </p:sp>
    </p:spTree>
    <p:extLst>
      <p:ext uri="{BB962C8B-B14F-4D97-AF65-F5344CB8AC3E}">
        <p14:creationId xmlns:p14="http://schemas.microsoft.com/office/powerpoint/2010/main" val="154682761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01658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51881" y="191069"/>
            <a:ext cx="2169994" cy="170597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315200" y="1255594"/>
            <a:ext cx="40902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1. Rubisco grabs CO</a:t>
            </a:r>
            <a:r>
              <a:rPr lang="en-US" sz="3600" baseline="-25000" dirty="0">
                <a:solidFill>
                  <a:srgbClr val="00B050"/>
                </a:solidFill>
              </a:rPr>
              <a:t>2 </a:t>
            </a:r>
          </a:p>
          <a:p>
            <a:pPr algn="ctr"/>
            <a:r>
              <a:rPr lang="en-US" sz="3600" dirty="0">
                <a:solidFill>
                  <a:srgbClr val="7030A0"/>
                </a:solidFill>
              </a:rPr>
              <a:t>(1 carbon)</a:t>
            </a:r>
          </a:p>
        </p:txBody>
      </p:sp>
    </p:spTree>
    <p:extLst>
      <p:ext uri="{BB962C8B-B14F-4D97-AF65-F5344CB8AC3E}">
        <p14:creationId xmlns:p14="http://schemas.microsoft.com/office/powerpoint/2010/main" val="397925867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2. CO</a:t>
            </a:r>
            <a:r>
              <a:rPr lang="en-US" sz="3600" baseline="-25000" dirty="0">
                <a:solidFill>
                  <a:srgbClr val="00B050"/>
                </a:solidFill>
              </a:rPr>
              <a:t>2 </a:t>
            </a:r>
            <a:r>
              <a:rPr lang="en-US" sz="3600" dirty="0">
                <a:solidFill>
                  <a:srgbClr val="7030A0"/>
                </a:solidFill>
              </a:rPr>
              <a:t>(1 carbon) </a:t>
            </a:r>
            <a:r>
              <a:rPr lang="en-US" sz="3600" dirty="0">
                <a:solidFill>
                  <a:srgbClr val="00B050"/>
                </a:solidFill>
              </a:rPr>
              <a:t>combines with </a:t>
            </a:r>
            <a:r>
              <a:rPr lang="en-US" sz="3600" dirty="0" err="1">
                <a:solidFill>
                  <a:srgbClr val="00B050"/>
                </a:solidFill>
              </a:rPr>
              <a:t>RuBP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3600" dirty="0">
                <a:solidFill>
                  <a:srgbClr val="7030A0"/>
                </a:solidFill>
              </a:rPr>
              <a:t>(5 carbon)</a:t>
            </a:r>
          </a:p>
        </p:txBody>
      </p:sp>
      <p:sp>
        <p:nvSpPr>
          <p:cNvPr id="4" name="Rectangle 3"/>
          <p:cNvSpPr/>
          <p:nvPr/>
        </p:nvSpPr>
        <p:spPr>
          <a:xfrm>
            <a:off x="682388" y="191069"/>
            <a:ext cx="4995081" cy="240200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664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2. GA3P </a:t>
            </a:r>
            <a:r>
              <a:rPr lang="en-US" sz="3600" dirty="0">
                <a:solidFill>
                  <a:srgbClr val="7030A0"/>
                </a:solidFill>
              </a:rPr>
              <a:t>(3 carbon) </a:t>
            </a:r>
            <a:r>
              <a:rPr lang="en-US" sz="3600" dirty="0">
                <a:solidFill>
                  <a:srgbClr val="00B050"/>
                </a:solidFill>
              </a:rPr>
              <a:t>is produced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302758" y="1624083"/>
            <a:ext cx="2825087" cy="328911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5905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3. Some GA3P </a:t>
            </a:r>
            <a:r>
              <a:rPr lang="en-US" sz="3600" dirty="0">
                <a:solidFill>
                  <a:srgbClr val="7030A0"/>
                </a:solidFill>
              </a:rPr>
              <a:t>(3 carbon) </a:t>
            </a:r>
            <a:r>
              <a:rPr lang="en-US" sz="3600" dirty="0">
                <a:solidFill>
                  <a:srgbClr val="00B050"/>
                </a:solidFill>
              </a:rPr>
              <a:t>are used for sugars, others restart the chain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4618" y="1610435"/>
            <a:ext cx="3937382" cy="510539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7080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6199" y="1600200"/>
            <a:ext cx="11865591" cy="53339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200" dirty="0"/>
              <a:t>6CO</a:t>
            </a:r>
            <a:r>
              <a:rPr lang="en-US" sz="3200" baseline="-25000" dirty="0"/>
              <a:t>2</a:t>
            </a:r>
            <a:r>
              <a:rPr lang="en-US" sz="3200" dirty="0"/>
              <a:t> + 6 </a:t>
            </a:r>
            <a:r>
              <a:rPr lang="en-US" sz="3200" dirty="0" err="1"/>
              <a:t>RuBP</a:t>
            </a:r>
            <a:r>
              <a:rPr lang="en-US" sz="3200" dirty="0"/>
              <a:t> </a:t>
            </a:r>
            <a:r>
              <a:rPr lang="en-US" sz="3200" dirty="0">
                <a:sym typeface="Wingdings" pitchFamily="2" charset="2"/>
              </a:rPr>
              <a:t> 12 3PGA 12 GA3P  2 GA3P become sugar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419600" y="2818656"/>
            <a:ext cx="3493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10 GA3P </a:t>
            </a:r>
            <a:r>
              <a:rPr lang="en-US" sz="2800" dirty="0">
                <a:sym typeface="Wingdings" pitchFamily="2" charset="2"/>
              </a:rPr>
              <a:t> 6 </a:t>
            </a:r>
            <a:r>
              <a:rPr lang="en-US" sz="2800" dirty="0" err="1">
                <a:sym typeface="Wingdings" pitchFamily="2" charset="2"/>
              </a:rPr>
              <a:t>RuBP</a:t>
            </a:r>
            <a:endParaRPr lang="en-US" sz="2800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1981200" y="2133600"/>
            <a:ext cx="0" cy="94666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981200" y="3080266"/>
            <a:ext cx="2438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214280" y="2038065"/>
            <a:ext cx="0" cy="78059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144B551-9DF3-0841-8103-C5ECEBAE8CB5}"/>
              </a:ext>
            </a:extLst>
          </p:cNvPr>
          <p:cNvSpPr txBox="1"/>
          <p:nvPr/>
        </p:nvSpPr>
        <p:spPr>
          <a:xfrm>
            <a:off x="873457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(1C)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1F208-BBAD-1F46-B0A4-9E5F748B5EF4}"/>
              </a:ext>
            </a:extLst>
          </p:cNvPr>
          <p:cNvSpPr txBox="1"/>
          <p:nvPr/>
        </p:nvSpPr>
        <p:spPr>
          <a:xfrm>
            <a:off x="2236896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(5C)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EDFA59-5485-6A44-8F2D-E23F3B14E0D4}"/>
              </a:ext>
            </a:extLst>
          </p:cNvPr>
          <p:cNvSpPr txBox="1"/>
          <p:nvPr/>
        </p:nvSpPr>
        <p:spPr>
          <a:xfrm>
            <a:off x="4411238" y="123197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92609A-A0B5-8D43-9027-B85C7866D760}"/>
              </a:ext>
            </a:extLst>
          </p:cNvPr>
          <p:cNvSpPr txBox="1"/>
          <p:nvPr/>
        </p:nvSpPr>
        <p:spPr>
          <a:xfrm>
            <a:off x="6302489" y="123197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EB61F0-0439-E240-BDD6-9F57818B73CE}"/>
              </a:ext>
            </a:extLst>
          </p:cNvPr>
          <p:cNvSpPr txBox="1"/>
          <p:nvPr/>
        </p:nvSpPr>
        <p:spPr>
          <a:xfrm>
            <a:off x="9122139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399CFD-17FC-F948-BBAA-F00B6A23F6E7}"/>
              </a:ext>
            </a:extLst>
          </p:cNvPr>
          <p:cNvSpPr txBox="1"/>
          <p:nvPr/>
        </p:nvSpPr>
        <p:spPr>
          <a:xfrm>
            <a:off x="6868670" y="2501822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(5C)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05BE41-AF91-1644-B377-520B78F162D5}"/>
              </a:ext>
            </a:extLst>
          </p:cNvPr>
          <p:cNvSpPr txBox="1"/>
          <p:nvPr/>
        </p:nvSpPr>
        <p:spPr>
          <a:xfrm>
            <a:off x="5276800" y="2501822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</p:spTree>
    <p:extLst>
      <p:ext uri="{BB962C8B-B14F-4D97-AF65-F5344CB8AC3E}">
        <p14:creationId xmlns:p14="http://schemas.microsoft.com/office/powerpoint/2010/main" val="61403967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CO</a:t>
            </a:r>
            <a:r>
              <a:rPr lang="en-US" baseline="-25000" dirty="0"/>
              <a:t>2</a:t>
            </a:r>
          </a:p>
          <a:p>
            <a:pPr lvl="1"/>
            <a:r>
              <a:rPr lang="en-US" dirty="0" err="1"/>
              <a:t>RuBP</a:t>
            </a:r>
            <a:endParaRPr lang="en-US" dirty="0"/>
          </a:p>
          <a:p>
            <a:pPr lvl="1"/>
            <a:r>
              <a:rPr lang="en-US" dirty="0"/>
              <a:t>NADPH</a:t>
            </a:r>
          </a:p>
          <a:p>
            <a:pPr lvl="1"/>
            <a:r>
              <a:rPr lang="en-US" dirty="0"/>
              <a:t>ATP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NADP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Sugars</a:t>
            </a:r>
          </a:p>
          <a:p>
            <a:pPr lvl="1"/>
            <a:r>
              <a:rPr lang="en-US" dirty="0" err="1">
                <a:solidFill>
                  <a:srgbClr val="00B050"/>
                </a:solidFill>
              </a:rPr>
              <a:t>RuBP</a:t>
            </a:r>
            <a:endParaRPr lang="en-US" dirty="0">
              <a:solidFill>
                <a:srgbClr val="00B05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6250675" y="1470428"/>
            <a:ext cx="4517408" cy="50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215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75581" y="1245271"/>
            <a:ext cx="3334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Lowest </a:t>
            </a:r>
            <a:r>
              <a:rPr lang="el-GR" sz="3200" dirty="0">
                <a:solidFill>
                  <a:srgbClr val="7030A0"/>
                </a:solidFill>
              </a:rPr>
              <a:t>Ψ</a:t>
            </a:r>
            <a:r>
              <a:rPr lang="en-US" sz="3200" dirty="0">
                <a:solidFill>
                  <a:srgbClr val="7030A0"/>
                </a:solidFill>
              </a:rPr>
              <a:t> </a:t>
            </a:r>
            <a:r>
              <a:rPr lang="en-US" sz="3200" dirty="0"/>
              <a:t>(“Dry”)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1071" y="5301187"/>
            <a:ext cx="3495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Highest </a:t>
            </a:r>
            <a:r>
              <a:rPr lang="el-GR" sz="3200" dirty="0">
                <a:solidFill>
                  <a:srgbClr val="7030A0"/>
                </a:solidFill>
              </a:rPr>
              <a:t>Ψ</a:t>
            </a:r>
            <a:r>
              <a:rPr lang="en-US" sz="3200" dirty="0">
                <a:solidFill>
                  <a:srgbClr val="7030A0"/>
                </a:solidFill>
              </a:rPr>
              <a:t> </a:t>
            </a:r>
            <a:r>
              <a:rPr lang="en-US" sz="3200" dirty="0"/>
              <a:t>(“Wet”)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29399B-456C-A348-8D3C-A9E81AACBB51}"/>
              </a:ext>
            </a:extLst>
          </p:cNvPr>
          <p:cNvSpPr txBox="1"/>
          <p:nvPr/>
        </p:nvSpPr>
        <p:spPr>
          <a:xfrm>
            <a:off x="5721994" y="160039"/>
            <a:ext cx="5672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Water potential gradients!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57D7CF-CACA-4F48-A4B0-B6F725B63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6883" y="160039"/>
            <a:ext cx="1006678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3F1054-589A-E948-92E8-2859C467C3AB}"/>
              </a:ext>
            </a:extLst>
          </p:cNvPr>
          <p:cNvSpPr/>
          <p:nvPr/>
        </p:nvSpPr>
        <p:spPr>
          <a:xfrm>
            <a:off x="-464025" y="3712191"/>
            <a:ext cx="2101755" cy="26203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16D83E-0AC9-4545-9444-21C2F19C3B93}"/>
              </a:ext>
            </a:extLst>
          </p:cNvPr>
          <p:cNvSpPr txBox="1"/>
          <p:nvPr/>
        </p:nvSpPr>
        <p:spPr>
          <a:xfrm>
            <a:off x="6467762" y="5301188"/>
            <a:ext cx="779381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Soil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E6651-44F7-1444-BBD4-4CC42476C449}"/>
              </a:ext>
            </a:extLst>
          </p:cNvPr>
          <p:cNvSpPr txBox="1"/>
          <p:nvPr/>
        </p:nvSpPr>
        <p:spPr>
          <a:xfrm>
            <a:off x="4068031" y="5301188"/>
            <a:ext cx="1130053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Roots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A5B9-F854-1C42-A0B8-59C459B7575E}"/>
              </a:ext>
            </a:extLst>
          </p:cNvPr>
          <p:cNvSpPr txBox="1"/>
          <p:nvPr/>
        </p:nvSpPr>
        <p:spPr>
          <a:xfrm>
            <a:off x="4032059" y="3876724"/>
            <a:ext cx="1201996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Xylem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7DB10-ACD2-FD47-9C7D-EBEB94BD5599}"/>
              </a:ext>
            </a:extLst>
          </p:cNvPr>
          <p:cNvSpPr txBox="1"/>
          <p:nvPr/>
        </p:nvSpPr>
        <p:spPr>
          <a:xfrm>
            <a:off x="5156967" y="2207394"/>
            <a:ext cx="1297535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Leaves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94F472-451C-EE40-BD69-190497E3C15C}"/>
              </a:ext>
            </a:extLst>
          </p:cNvPr>
          <p:cNvSpPr txBox="1"/>
          <p:nvPr/>
        </p:nvSpPr>
        <p:spPr>
          <a:xfrm>
            <a:off x="7409501" y="1245272"/>
            <a:ext cx="659155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Air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5A82C7-97D7-3E44-AF39-2F1C01E31C9F}"/>
              </a:ext>
            </a:extLst>
          </p:cNvPr>
          <p:cNvCxnSpPr>
            <a:stCxn id="8" idx="1"/>
            <a:endCxn id="9" idx="3"/>
          </p:cNvCxnSpPr>
          <p:nvPr/>
        </p:nvCxnSpPr>
        <p:spPr>
          <a:xfrm flipH="1">
            <a:off x="5198084" y="5593576"/>
            <a:ext cx="126967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EDEE6E3-36B5-CB47-8E21-3DCBC12C3A69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H="1" flipV="1">
            <a:off x="4633057" y="4461499"/>
            <a:ext cx="1" cy="8396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881E53E-7679-2D49-864E-A5B70AD12D23}"/>
              </a:ext>
            </a:extLst>
          </p:cNvPr>
          <p:cNvCxnSpPr>
            <a:cxnSpLocks/>
            <a:stCxn id="10" idx="0"/>
            <a:endCxn id="11" idx="2"/>
          </p:cNvCxnSpPr>
          <p:nvPr/>
        </p:nvCxnSpPr>
        <p:spPr>
          <a:xfrm flipV="1">
            <a:off x="4633057" y="2792169"/>
            <a:ext cx="1172678" cy="108455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889991-832F-2547-AE31-2A111B5923A6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6454502" y="1537660"/>
            <a:ext cx="954999" cy="9621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0365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together now!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313" y="1340239"/>
            <a:ext cx="6869374" cy="55177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</p:spTree>
    <p:extLst>
      <p:ext uri="{BB962C8B-B14F-4D97-AF65-F5344CB8AC3E}">
        <p14:creationId xmlns:p14="http://schemas.microsoft.com/office/powerpoint/2010/main" val="32176460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526AF-40B1-904C-9B85-50AAC394A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23AB2-F694-DC42-AA97-500A5E22A5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058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Photorespiration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Rubisco : </a:t>
            </a:r>
            <a:r>
              <a:rPr lang="en-US" dirty="0" err="1">
                <a:solidFill>
                  <a:srgbClr val="7030A0"/>
                </a:solidFill>
              </a:rPr>
              <a:t>R</a:t>
            </a:r>
            <a:r>
              <a:rPr lang="en-US" dirty="0" err="1"/>
              <a:t>ib</a:t>
            </a:r>
            <a:r>
              <a:rPr lang="en-US" dirty="0" err="1">
                <a:solidFill>
                  <a:srgbClr val="7030A0"/>
                </a:solidFill>
              </a:rPr>
              <a:t>U</a:t>
            </a:r>
            <a:r>
              <a:rPr lang="en-US" dirty="0" err="1"/>
              <a:t>lose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1,5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BIS</a:t>
            </a:r>
            <a:r>
              <a:rPr lang="en-US" dirty="0" err="1"/>
              <a:t>phosphate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</a:t>
            </a:r>
            <a:r>
              <a:rPr lang="en-US" dirty="0"/>
              <a:t>arboxylase and </a:t>
            </a:r>
            <a:r>
              <a:rPr lang="en-US" dirty="0">
                <a:solidFill>
                  <a:srgbClr val="7030A0"/>
                </a:solidFill>
              </a:rPr>
              <a:t>O</a:t>
            </a:r>
            <a:r>
              <a:rPr lang="en-US" dirty="0"/>
              <a:t>xygenase</a:t>
            </a:r>
          </a:p>
          <a:p>
            <a:r>
              <a:rPr lang="en-US" dirty="0"/>
              <a:t>Catalyzes CO</a:t>
            </a:r>
            <a:r>
              <a:rPr lang="en-US" baseline="-25000" dirty="0"/>
              <a:t>2</a:t>
            </a:r>
            <a:r>
              <a:rPr lang="en-US" dirty="0"/>
              <a:t> and O</a:t>
            </a:r>
            <a:r>
              <a:rPr lang="en-US" baseline="-25000" dirty="0"/>
              <a:t>2</a:t>
            </a:r>
          </a:p>
          <a:p>
            <a:r>
              <a:rPr lang="en-US" dirty="0"/>
              <a:t>Catalyzing O</a:t>
            </a:r>
            <a:r>
              <a:rPr lang="en-US" baseline="-25000" dirty="0"/>
              <a:t>2</a:t>
            </a:r>
            <a:r>
              <a:rPr lang="en-US" dirty="0"/>
              <a:t> leads to “wasteful” respiration (loss of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Increases as O</a:t>
            </a:r>
            <a:r>
              <a:rPr lang="en-US" baseline="-25000" dirty="0"/>
              <a:t>2</a:t>
            </a:r>
            <a:r>
              <a:rPr lang="en-US" dirty="0"/>
              <a:t> increases</a:t>
            </a:r>
          </a:p>
          <a:p>
            <a:r>
              <a:rPr lang="en-US" dirty="0"/>
              <a:t>Increases with temperature</a:t>
            </a:r>
          </a:p>
        </p:txBody>
      </p:sp>
    </p:spTree>
    <p:extLst>
      <p:ext uri="{BB962C8B-B14F-4D97-AF65-F5344CB8AC3E}">
        <p14:creationId xmlns:p14="http://schemas.microsoft.com/office/powerpoint/2010/main" val="352837414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types of photosynthesis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3</a:t>
            </a:r>
            <a:r>
              <a:rPr lang="en-US" sz="3600" dirty="0"/>
              <a:t>: what we already covered</a:t>
            </a:r>
          </a:p>
          <a:p>
            <a:pPr lvl="1"/>
            <a:r>
              <a:rPr lang="en-US" sz="3200" dirty="0"/>
              <a:t>Most plants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4</a:t>
            </a:r>
            <a:r>
              <a:rPr lang="en-US" sz="3600" dirty="0"/>
              <a:t>: Separate carbon acquisition and sugar creation in space</a:t>
            </a:r>
          </a:p>
          <a:p>
            <a:pPr lvl="1"/>
            <a:r>
              <a:rPr lang="en-US" sz="3200" dirty="0"/>
              <a:t>Typically grasses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CAM</a:t>
            </a:r>
            <a:r>
              <a:rPr lang="en-US" sz="3600" dirty="0"/>
              <a:t>: Separate carbon acquisition and sugar creation in time</a:t>
            </a:r>
          </a:p>
          <a:p>
            <a:pPr lvl="1"/>
            <a:r>
              <a:rPr lang="en-US" sz="3200" dirty="0"/>
              <a:t>E.g., Cacti</a:t>
            </a:r>
          </a:p>
        </p:txBody>
      </p:sp>
    </p:spTree>
    <p:extLst>
      <p:ext uri="{BB962C8B-B14F-4D97-AF65-F5344CB8AC3E}">
        <p14:creationId xmlns:p14="http://schemas.microsoft.com/office/powerpoint/2010/main" val="353596711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/>
          <a:lstStyle/>
          <a:p>
            <a:r>
              <a:rPr lang="en-US" dirty="0"/>
              <a:t>PEP carboxylase captures CO</a:t>
            </a:r>
            <a:r>
              <a:rPr lang="en-US" baseline="-25000" dirty="0"/>
              <a:t>2 </a:t>
            </a:r>
            <a:r>
              <a:rPr lang="en-US" dirty="0"/>
              <a:t>and creates a 4 carbon sugar </a:t>
            </a:r>
            <a:r>
              <a:rPr lang="en-US" dirty="0">
                <a:solidFill>
                  <a:srgbClr val="7030A0"/>
                </a:solidFill>
              </a:rPr>
              <a:t>in mesophyll</a:t>
            </a:r>
          </a:p>
          <a:p>
            <a:r>
              <a:rPr lang="en-US" dirty="0"/>
              <a:t>Moves sugar </a:t>
            </a:r>
            <a:r>
              <a:rPr lang="en-US" dirty="0">
                <a:solidFill>
                  <a:srgbClr val="7030A0"/>
                </a:solidFill>
              </a:rPr>
              <a:t>to bundle sheath</a:t>
            </a:r>
            <a:r>
              <a:rPr lang="en-US" dirty="0"/>
              <a:t>, where CO2 is removed</a:t>
            </a:r>
          </a:p>
          <a:p>
            <a:pPr lvl="1"/>
            <a:r>
              <a:rPr lang="en-US" dirty="0"/>
              <a:t>Bundle sheath cells surround veins</a:t>
            </a:r>
          </a:p>
          <a:p>
            <a:r>
              <a:rPr lang="en-US" dirty="0"/>
              <a:t>Calvin cycle progresses as normal</a:t>
            </a:r>
          </a:p>
          <a:p>
            <a:r>
              <a:rPr lang="en-US" dirty="0"/>
              <a:t>“Costs” two extra ATPs</a:t>
            </a: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286" y="2028825"/>
            <a:ext cx="3917950" cy="394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712645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 -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PEP carboxylase is not an oxygenase</a:t>
            </a:r>
          </a:p>
          <a:p>
            <a:pPr lvl="1"/>
            <a:r>
              <a:rPr lang="en-US" sz="3200" dirty="0"/>
              <a:t>Good at capturing CO2</a:t>
            </a:r>
          </a:p>
          <a:p>
            <a:pPr lvl="1"/>
            <a:r>
              <a:rPr lang="en-US" sz="3200" dirty="0"/>
              <a:t>Good in low CO2 environments</a:t>
            </a:r>
          </a:p>
          <a:p>
            <a:pPr lvl="1"/>
            <a:r>
              <a:rPr lang="en-US" sz="3200" dirty="0"/>
              <a:t>Good in hot, dry environments</a:t>
            </a:r>
          </a:p>
          <a:p>
            <a:pPr lvl="2"/>
            <a:r>
              <a:rPr lang="en-US" sz="2800" dirty="0"/>
              <a:t>Can close stomata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59" y="3043451"/>
            <a:ext cx="4286543" cy="285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216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6741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Opens stomata during the night</a:t>
            </a:r>
          </a:p>
          <a:p>
            <a:pPr lvl="1"/>
            <a:r>
              <a:rPr lang="en-US" sz="3200" dirty="0"/>
              <a:t>PEP carboxylase captures CO</a:t>
            </a:r>
            <a:r>
              <a:rPr lang="en-US" sz="3200" baseline="-25000" dirty="0"/>
              <a:t>2 </a:t>
            </a:r>
            <a:r>
              <a:rPr lang="en-US" sz="3200" dirty="0"/>
              <a:t>and creates a 4 carbon sugar</a:t>
            </a:r>
          </a:p>
          <a:p>
            <a:r>
              <a:rPr lang="en-US" sz="3600" dirty="0"/>
              <a:t>Closes stomata during the day</a:t>
            </a:r>
          </a:p>
          <a:p>
            <a:pPr lvl="1"/>
            <a:r>
              <a:rPr lang="en-US" sz="3200" dirty="0"/>
              <a:t>Calvin 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610" y="463859"/>
            <a:ext cx="5203825" cy="59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00236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5AA1-F30B-3F4F-8A81-827EF451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498" y="304018"/>
            <a:ext cx="10515600" cy="285273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How is (C3) photosynthesis altered by the environment?</a:t>
            </a:r>
            <a:br>
              <a:rPr lang="en-US" dirty="0"/>
            </a:br>
            <a:r>
              <a:rPr lang="en-US" dirty="0">
                <a:solidFill>
                  <a:srgbClr val="7030A0"/>
                </a:solidFill>
              </a:rPr>
              <a:t>Von </a:t>
            </a:r>
            <a:r>
              <a:rPr lang="en-US" dirty="0" err="1">
                <a:solidFill>
                  <a:srgbClr val="7030A0"/>
                </a:solidFill>
              </a:rPr>
              <a:t>Caemmerer</a:t>
            </a:r>
            <a:r>
              <a:rPr lang="en-US" dirty="0">
                <a:solidFill>
                  <a:srgbClr val="7030A0"/>
                </a:solidFill>
              </a:rPr>
              <a:t> and Farquhar (1981)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B3B9E-0332-2E47-8E0B-DC8F9A62C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239" y="3645538"/>
            <a:ext cx="2154117" cy="286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9635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AE451-0DD8-4842-975E-A0D6B0AFA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Von </a:t>
            </a:r>
            <a:r>
              <a:rPr lang="en-US" dirty="0" err="1"/>
              <a:t>Caemmerer</a:t>
            </a:r>
            <a:r>
              <a:rPr lang="en-US" dirty="0"/>
              <a:t> and Farquhar – main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ADA19-C547-C84F-A6B7-1625DEC93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Response of photosynthesis to environmental factors differs at low and high CO2</a:t>
            </a:r>
          </a:p>
          <a:p>
            <a:r>
              <a:rPr lang="en-US" dirty="0"/>
              <a:t>Processes limiting photosynthesis differ at low and high CO2</a:t>
            </a:r>
          </a:p>
          <a:p>
            <a:r>
              <a:rPr lang="en-US" dirty="0"/>
              <a:t>At low CO2, photosynthesis is limited by Rubisco carboxylation</a:t>
            </a:r>
          </a:p>
          <a:p>
            <a:r>
              <a:rPr lang="en-US" dirty="0"/>
              <a:t>At high CO2, photosynthesis is limited by RuP2 regeneration</a:t>
            </a:r>
          </a:p>
          <a:p>
            <a:r>
              <a:rPr lang="en-US" dirty="0"/>
              <a:t>Rates of biophysical processes can be extracted from gas exchange data and these match in vitro measurements</a:t>
            </a:r>
          </a:p>
          <a:p>
            <a:r>
              <a:rPr lang="en-US" dirty="0"/>
              <a:t>Long-term response differs from the short-term response</a:t>
            </a:r>
          </a:p>
        </p:txBody>
      </p:sp>
    </p:spTree>
    <p:extLst>
      <p:ext uri="{BB962C8B-B14F-4D97-AF65-F5344CB8AC3E}">
        <p14:creationId xmlns:p14="http://schemas.microsoft.com/office/powerpoint/2010/main" val="127940013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A02157-5519-984C-BEB9-06677207F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50" y="1143000"/>
            <a:ext cx="5295900" cy="4572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031A21-C791-C34B-84E4-DB53D5DB22CE}"/>
              </a:ext>
            </a:extLst>
          </p:cNvPr>
          <p:cNvSpPr/>
          <p:nvPr/>
        </p:nvSpPr>
        <p:spPr>
          <a:xfrm>
            <a:off x="6414449" y="1143000"/>
            <a:ext cx="2397741" cy="4193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67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Transpiration regulation: </a:t>
            </a:r>
            <a:r>
              <a:rPr lang="en-US" dirty="0">
                <a:solidFill>
                  <a:srgbClr val="0070C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200619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64B74-0BB4-124C-B164-96BE1B0D6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93800"/>
            <a:ext cx="4876800" cy="4470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FC9304-D409-C148-AB8D-1E4A9E9A3A9C}"/>
              </a:ext>
            </a:extLst>
          </p:cNvPr>
          <p:cNvSpPr txBox="1"/>
          <p:nvPr/>
        </p:nvSpPr>
        <p:spPr>
          <a:xfrm>
            <a:off x="8534400" y="1651379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DB9D27-FCF6-FF48-B684-61D6750F8131}"/>
              </a:ext>
            </a:extLst>
          </p:cNvPr>
          <p:cNvSpPr txBox="1"/>
          <p:nvPr/>
        </p:nvSpPr>
        <p:spPr>
          <a:xfrm>
            <a:off x="8534400" y="4246729"/>
            <a:ext cx="770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N</a:t>
            </a:r>
          </a:p>
        </p:txBody>
      </p:sp>
    </p:spTree>
    <p:extLst>
      <p:ext uri="{BB962C8B-B14F-4D97-AF65-F5344CB8AC3E}">
        <p14:creationId xmlns:p14="http://schemas.microsoft.com/office/powerpoint/2010/main" val="100964313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123D2F-3472-1542-B36C-65862B4BA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350" y="1504950"/>
            <a:ext cx="4559300" cy="3848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E0B105-BD02-BE4D-BA1D-FF4578371674}"/>
              </a:ext>
            </a:extLst>
          </p:cNvPr>
          <p:cNvSpPr txBox="1"/>
          <p:nvPr/>
        </p:nvSpPr>
        <p:spPr>
          <a:xfrm>
            <a:off x="8375650" y="2129051"/>
            <a:ext cx="10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7E57B4-A3BF-EB4C-982C-31A97F538204}"/>
              </a:ext>
            </a:extLst>
          </p:cNvPr>
          <p:cNvSpPr txBox="1"/>
          <p:nvPr/>
        </p:nvSpPr>
        <p:spPr>
          <a:xfrm>
            <a:off x="8375650" y="3971499"/>
            <a:ext cx="103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light</a:t>
            </a:r>
          </a:p>
        </p:txBody>
      </p:sp>
    </p:spTree>
    <p:extLst>
      <p:ext uri="{BB962C8B-B14F-4D97-AF65-F5344CB8AC3E}">
        <p14:creationId xmlns:p14="http://schemas.microsoft.com/office/powerpoint/2010/main" val="1653536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1885</Words>
  <Application>Microsoft Macintosh PowerPoint</Application>
  <PresentationFormat>Widescreen</PresentationFormat>
  <Paragraphs>436</Paragraphs>
  <Slides>91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91</vt:i4>
      </vt:variant>
    </vt:vector>
  </HeadingPairs>
  <TitlesOfParts>
    <vt:vector size="96" baseType="lpstr">
      <vt:lpstr>Arial</vt:lpstr>
      <vt:lpstr>Calibri</vt:lpstr>
      <vt:lpstr>Calibri Light</vt:lpstr>
      <vt:lpstr>Wingdings</vt:lpstr>
      <vt:lpstr>Office Theme</vt:lpstr>
      <vt:lpstr>Plant gas exchange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Transpiration regulation: Guard cells</vt:lpstr>
      <vt:lpstr>PowerPoint Presentation</vt:lpstr>
      <vt:lpstr>PowerPoint Presentation</vt:lpstr>
      <vt:lpstr>Respiration - the recipe</vt:lpstr>
      <vt:lpstr>Respiration - the recipe</vt:lpstr>
      <vt:lpstr>Respiration - the recipe</vt:lpstr>
      <vt:lpstr>Respiration - the recipe</vt:lpstr>
      <vt:lpstr>Respiration - the recipe</vt:lpstr>
      <vt:lpstr>Respiration – Main processes</vt:lpstr>
      <vt:lpstr>Respiration – Main processes</vt:lpstr>
      <vt:lpstr>Respiration – Main processes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– Main processes</vt:lpstr>
      <vt:lpstr>Respiration – Main processes</vt:lpstr>
      <vt:lpstr>Respiration – Citric Acid Cycle</vt:lpstr>
      <vt:lpstr>Respiration – Citric Acid Cycle</vt:lpstr>
      <vt:lpstr>Respiration – Citric Acid Cycle</vt:lpstr>
      <vt:lpstr>Respiration – Citric Acid Cycle</vt:lpstr>
      <vt:lpstr>Respiration – Main processes</vt:lpstr>
      <vt:lpstr>Respiration – Main processes</vt:lpstr>
      <vt:lpstr>“Cashing out” - Electron transport system</vt:lpstr>
      <vt:lpstr>Respiration – Electron transport system</vt:lpstr>
      <vt:lpstr>Respiration - accounting</vt:lpstr>
      <vt:lpstr>Respiration - accounting</vt:lpstr>
      <vt:lpstr>Respiration - accounting</vt:lpstr>
      <vt:lpstr>Respiration - accounting</vt:lpstr>
      <vt:lpstr>Respiration - accounting</vt:lpstr>
      <vt:lpstr>PowerPoint Presentation</vt:lpstr>
      <vt:lpstr>PowerPoint Presentation</vt:lpstr>
      <vt:lpstr>Photosynthesis – the recipe</vt:lpstr>
      <vt:lpstr>Photosynthesis – the recipe</vt:lpstr>
      <vt:lpstr>Photosynthesis – CO2</vt:lpstr>
      <vt:lpstr>Photosynthesis – CO2</vt:lpstr>
      <vt:lpstr>Photosynthesis – CO2</vt:lpstr>
      <vt:lpstr>Photosynthesis – the recipe</vt:lpstr>
      <vt:lpstr>Photosynthesis - Water</vt:lpstr>
      <vt:lpstr>Photosynthesis – the recipe</vt:lpstr>
      <vt:lpstr>Photosynthesis - Light</vt:lpstr>
      <vt:lpstr>Photosynthesis – the recipe</vt:lpstr>
      <vt:lpstr>Photosynthesis - Chlorophyll</vt:lpstr>
      <vt:lpstr>Photosynthesis – the recipe</vt:lpstr>
      <vt:lpstr>Photosynthesis - enzymes</vt:lpstr>
      <vt:lpstr>Photosynthesis – the recipe</vt:lpstr>
      <vt:lpstr>Photosynthesis - glucose</vt:lpstr>
      <vt:lpstr>Photosynthesis – the recipe</vt:lpstr>
      <vt:lpstr>Photosynthesis – Oxygen and Water</vt:lpstr>
      <vt:lpstr>Two phases of photosynthesis</vt:lpstr>
      <vt:lpstr>Light-dependent reactions</vt:lpstr>
      <vt:lpstr>Light-dependent reactions - Steps</vt:lpstr>
      <vt:lpstr>Light-dependent reactions - Steps</vt:lpstr>
      <vt:lpstr>Light-dependent reactions - Steps</vt:lpstr>
      <vt:lpstr>Light-dependent reactions - Steps</vt:lpstr>
      <vt:lpstr>Light-dependent reactions - Steps</vt:lpstr>
      <vt:lpstr>Light-dependent reactions</vt:lpstr>
      <vt:lpstr>Light-independent reactions (“dark reactions”)</vt:lpstr>
      <vt:lpstr>Light-independent reactions - 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Light-independent reactions</vt:lpstr>
      <vt:lpstr>All together now!</vt:lpstr>
      <vt:lpstr>Photorespiration</vt:lpstr>
      <vt:lpstr>Photorespiration</vt:lpstr>
      <vt:lpstr>3 types of photosynthesis systems</vt:lpstr>
      <vt:lpstr>C4 photosynthesis</vt:lpstr>
      <vt:lpstr>C4 photosynthesis - benefits</vt:lpstr>
      <vt:lpstr>CAM photosynthesis</vt:lpstr>
      <vt:lpstr>How is (C3) photosynthesis altered by the environment? Von Caemmerer and Farquhar (1981)</vt:lpstr>
      <vt:lpstr>Von Caemmerer and Farquhar – main points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gas exchange</dc:title>
  <dc:creator>Smith, Nick</dc:creator>
  <cp:lastModifiedBy>Smith, Nick</cp:lastModifiedBy>
  <cp:revision>33</cp:revision>
  <cp:lastPrinted>2019-01-28T20:10:42Z</cp:lastPrinted>
  <dcterms:created xsi:type="dcterms:W3CDTF">2019-01-28T19:08:31Z</dcterms:created>
  <dcterms:modified xsi:type="dcterms:W3CDTF">2025-01-20T16:26:34Z</dcterms:modified>
</cp:coreProperties>
</file>

<file path=docProps/thumbnail.jpeg>
</file>